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9" r:id="rId6"/>
    <p:sldId id="260" r:id="rId7"/>
    <p:sldId id="275" r:id="rId8"/>
    <p:sldId id="277" r:id="rId9"/>
    <p:sldId id="262" r:id="rId10"/>
    <p:sldId id="263" r:id="rId11"/>
    <p:sldId id="264" r:id="rId12"/>
    <p:sldId id="276" r:id="rId13"/>
    <p:sldId id="265" r:id="rId14"/>
    <p:sldId id="272" r:id="rId15"/>
    <p:sldId id="267" r:id="rId16"/>
    <p:sldId id="268" r:id="rId17"/>
    <p:sldId id="270" r:id="rId18"/>
    <p:sldId id="269" r:id="rId19"/>
    <p:sldId id="271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6F487-00A3-4AD8-B763-063B2621766E}" v="48" dt="2021-01-25T13:47:25.936"/>
    <p1510:client id="{2A038340-12E7-4DB4-9D42-110B6FA19C53}" v="28" dt="2021-01-23T10:48:28.407"/>
    <p1510:client id="{5EF40D44-B5EC-4611-987B-D70B5D7AE4CE}" v="565" dt="2021-01-23T11:53:12.118"/>
    <p1510:client id="{9DCD3689-FD34-4C0E-B30C-DBBD0E7C2B93}" v="722" dt="2021-01-25T13:32:45.894"/>
    <p1510:client id="{D6C75924-61DC-441B-A151-EE8A48287277}" v="61" dt="2021-01-23T10:34:56.280"/>
    <p1510:client id="{E5E021B5-518B-48EA-B03A-1CFC4B3FA345}" v="42" dt="2021-01-25T13:44:56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9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арханов Алимхан" userId="cff24b8a5ab541c1" providerId="Windows Live" clId="Web-{24F6F487-00A3-4AD8-B763-063B2621766E}"/>
    <pc:docChg chg="addSld delSld modSld">
      <pc:chgData name="Татарханов Алимхан" userId="cff24b8a5ab541c1" providerId="Windows Live" clId="Web-{24F6F487-00A3-4AD8-B763-063B2621766E}" dt="2021-01-25T13:47:25.718" v="24" actId="20577"/>
      <pc:docMkLst>
        <pc:docMk/>
      </pc:docMkLst>
      <pc:sldChg chg="addSp delSp modSp new mod setBg setClrOvrMap">
        <pc:chgData name="Татарханов Алимхан" userId="cff24b8a5ab541c1" providerId="Windows Live" clId="Web-{24F6F487-00A3-4AD8-B763-063B2621766E}" dt="2021-01-25T13:47:25.718" v="24" actId="20577"/>
        <pc:sldMkLst>
          <pc:docMk/>
          <pc:sldMk cId="86939702" sldId="271"/>
        </pc:sldMkLst>
        <pc:spChg chg="mod ord">
          <ac:chgData name="Татарханов Алимхан" userId="cff24b8a5ab541c1" providerId="Windows Live" clId="Web-{24F6F487-00A3-4AD8-B763-063B2621766E}" dt="2021-01-25T13:47:25.718" v="24" actId="20577"/>
          <ac:spMkLst>
            <pc:docMk/>
            <pc:sldMk cId="86939702" sldId="271"/>
            <ac:spMk id="2" creationId="{C4E26768-4399-424D-9895-88CE1C135FC5}"/>
          </ac:spMkLst>
        </pc:spChg>
        <pc:spChg chg="del">
          <ac:chgData name="Татарханов Алимхан" userId="cff24b8a5ab541c1" providerId="Windows Live" clId="Web-{24F6F487-00A3-4AD8-B763-063B2621766E}" dt="2021-01-25T13:47:10.905" v="19"/>
          <ac:spMkLst>
            <pc:docMk/>
            <pc:sldMk cId="86939702" sldId="271"/>
            <ac:spMk id="3" creationId="{45631A49-ED8B-49DA-ADD6-2F0EE7251547}"/>
          </ac:spMkLst>
        </pc:spChg>
        <pc:spChg chg="add">
          <ac:chgData name="Татарханов Алимхан" userId="cff24b8a5ab541c1" providerId="Windows Live" clId="Web-{24F6F487-00A3-4AD8-B763-063B2621766E}" dt="2021-01-25T13:47:14.874" v="20"/>
          <ac:spMkLst>
            <pc:docMk/>
            <pc:sldMk cId="86939702" sldId="271"/>
            <ac:spMk id="17" creationId="{F64080D6-34DE-4277-97CC-2FB3812846DA}"/>
          </ac:spMkLst>
        </pc:spChg>
        <pc:grpChg chg="add">
          <ac:chgData name="Татарханов Алимхан" userId="cff24b8a5ab541c1" providerId="Windows Live" clId="Web-{24F6F487-00A3-4AD8-B763-063B2621766E}" dt="2021-01-25T13:47:14.874" v="20"/>
          <ac:grpSpMkLst>
            <pc:docMk/>
            <pc:sldMk cId="86939702" sldId="271"/>
            <ac:grpSpMk id="9" creationId="{FFDFDE97-4A97-47C3-A34F-FC7FD441CB87}"/>
          </ac:grpSpMkLst>
        </pc:grpChg>
        <pc:picChg chg="add mod ord">
          <ac:chgData name="Татарханов Алимхан" userId="cff24b8a5ab541c1" providerId="Windows Live" clId="Web-{24F6F487-00A3-4AD8-B763-063B2621766E}" dt="2021-01-25T13:47:14.874" v="20"/>
          <ac:picMkLst>
            <pc:docMk/>
            <pc:sldMk cId="86939702" sldId="271"/>
            <ac:picMk id="4" creationId="{668131F3-4A11-4758-930B-91DFE3EB823C}"/>
          </ac:picMkLst>
        </pc:picChg>
      </pc:sldChg>
      <pc:sldChg chg="del">
        <pc:chgData name="Татарханов Алимхан" userId="cff24b8a5ab541c1" providerId="Windows Live" clId="Web-{24F6F487-00A3-4AD8-B763-063B2621766E}" dt="2021-01-25T13:46:10.607" v="0"/>
        <pc:sldMkLst>
          <pc:docMk/>
          <pc:sldMk cId="2856863346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F5E7-523F-4D47-8BED-3EF63F322BC8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C53D4-AE85-400F-8EE9-79AE59AC4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37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5EE3E-D2F9-49FE-BAAB-8174DB51C321}" type="datetime1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CDAB-431B-4FD4-9DF7-F7392BC2F85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0921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CDAB-431B-4FD4-9DF7-F7392BC2F8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6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3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1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3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9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1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5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video/preview/?text=&#1074;&#1080;&#1088;&#1090;&#1091;&#1072;&#1083;&#1100;&#1085;&#1099;&#1077;%20&#1101;&#1082;&#1089;&#1082;&#1091;&#1088;&#1089;&#1080;&#1080;%20&#1089;&#1091;&#1088;&#1075;&#1091;&#1090;&amp;path=wizard&amp;parent-reqid=1611588877906126-117765385699927423000107-production-app-host-vla-web-yp-79&amp;wiz_type=vital&amp;filmId=52430807772485016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естница, перила и абстрактный объект вдоль стены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r="-1" b="37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C173AA-38E0-4438-9527-E1EF17E94B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186FE2F-84FE-431B-B11E-E7E179311B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FFCB7125-5713-4D05-8946-252FBEC93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91544109-B035-4715-A8BF-6A4A3BF02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85F4EA3-5F9F-4A92-BC79-732C8CB29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C38A42FA-5884-4501-B22E-E434B1B2F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7516B18A-2183-481A-A396-BC9A18923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b="1" i="1"/>
              <a:t>Виртуальные экскурсии как часть развивающей среды для дошкольников при знакомстве с городом.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55" y="5050367"/>
            <a:ext cx="6987645" cy="13885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i="1" dirty="0" smtClean="0">
                <a:latin typeface="+mj-lt"/>
              </a:rPr>
              <a:t>Воспитатель:</a:t>
            </a:r>
          </a:p>
          <a:p>
            <a:r>
              <a:rPr lang="ru-RU" i="1" dirty="0" smtClean="0">
                <a:latin typeface="+mj-lt"/>
              </a:rPr>
              <a:t>Магомедова З.М.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512B1782-CDD4-41AC-A632-FFC36522C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4CC61CD1-0317-49A4-8AD6-BA2409A77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54891CA5-4664-43C7-B0E6-277D54F785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D04F924D-548A-4010-9490-978E31BF8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FE352E39-F08E-45D4-A919-8FF89A1A0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BC3C8D0A-607E-4526-B108-30E465AE2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FFC982EA-5E3C-4493-BDB1-9F6A41185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D47F7-4D45-4C1B-AEFD-AC5254FA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58" y="378157"/>
            <a:ext cx="7853528" cy="636895"/>
          </a:xfrm>
        </p:spPr>
        <p:txBody>
          <a:bodyPr anchor="b">
            <a:normAutofit/>
          </a:bodyPr>
          <a:lstStyle/>
          <a:p>
            <a:r>
              <a:rPr lang="ru-RU" sz="3200" b="1" dirty="0"/>
              <a:t>Памятник Черный лис.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03510C7-CDB3-4FBB-85A1-A6F4DE13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412" y="1433015"/>
            <a:ext cx="4252224" cy="4434116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ea typeface="+mn-lt"/>
                <a:cs typeface="+mn-lt"/>
              </a:rPr>
              <a:t>Черная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лиса</a:t>
            </a:r>
            <a:r>
              <a:rPr lang="en-US" b="1" dirty="0">
                <a:ea typeface="+mn-lt"/>
                <a:cs typeface="+mn-lt"/>
              </a:rPr>
              <a:t> , </a:t>
            </a:r>
            <a:r>
              <a:rPr lang="en-US" b="1" dirty="0" err="1">
                <a:ea typeface="+mn-lt"/>
                <a:cs typeface="+mn-lt"/>
              </a:rPr>
              <a:t>прыгающая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по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горам</a:t>
            </a:r>
            <a:r>
              <a:rPr lang="en-US" b="1" dirty="0">
                <a:ea typeface="+mn-lt"/>
                <a:cs typeface="+mn-lt"/>
              </a:rPr>
              <a:t> , </a:t>
            </a:r>
            <a:r>
              <a:rPr lang="en-US" b="1" dirty="0" err="1">
                <a:ea typeface="+mn-lt"/>
                <a:cs typeface="+mn-lt"/>
              </a:rPr>
              <a:t>является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воплощением</a:t>
            </a:r>
            <a:r>
              <a:rPr lang="en-US" b="1" dirty="0">
                <a:ea typeface="+mn-lt"/>
                <a:cs typeface="+mn-lt"/>
              </a:rPr>
              <a:t>  в </a:t>
            </a:r>
            <a:r>
              <a:rPr lang="en-US" b="1" dirty="0" err="1">
                <a:ea typeface="+mn-lt"/>
                <a:cs typeface="+mn-lt"/>
              </a:rPr>
              <a:t>виде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памятника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легенды</a:t>
            </a:r>
            <a:r>
              <a:rPr lang="en-US" b="1" dirty="0">
                <a:ea typeface="+mn-lt"/>
                <a:cs typeface="+mn-lt"/>
              </a:rPr>
              <a:t> о </a:t>
            </a:r>
            <a:r>
              <a:rPr lang="en-US" b="1" dirty="0" err="1">
                <a:ea typeface="+mn-lt"/>
                <a:cs typeface="+mn-lt"/>
              </a:rPr>
              <a:t>всаднике</a:t>
            </a:r>
            <a:r>
              <a:rPr lang="en-US" b="1" dirty="0">
                <a:ea typeface="+mn-lt"/>
                <a:cs typeface="+mn-lt"/>
              </a:rPr>
              <a:t> , </a:t>
            </a:r>
            <a:r>
              <a:rPr lang="en-US" b="1" dirty="0" err="1">
                <a:ea typeface="+mn-lt"/>
                <a:cs typeface="+mn-lt"/>
              </a:rPr>
              <a:t>который</a:t>
            </a:r>
            <a:r>
              <a:rPr lang="en-US" b="1" dirty="0">
                <a:ea typeface="+mn-lt"/>
                <a:cs typeface="+mn-lt"/>
              </a:rPr>
              <a:t>  в </a:t>
            </a:r>
            <a:r>
              <a:rPr lang="en-US" b="1" dirty="0" err="1">
                <a:ea typeface="+mn-lt"/>
                <a:cs typeface="+mn-lt"/>
              </a:rPr>
              <a:t>лисьем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образе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спустился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на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землю</a:t>
            </a:r>
            <a:r>
              <a:rPr lang="en-US" b="1" dirty="0">
                <a:ea typeface="+mn-lt"/>
                <a:cs typeface="+mn-lt"/>
              </a:rPr>
              <a:t> , и </a:t>
            </a:r>
            <a:r>
              <a:rPr lang="en-US" b="1" dirty="0" err="1">
                <a:ea typeface="+mn-lt"/>
                <a:cs typeface="+mn-lt"/>
              </a:rPr>
              <a:t>стал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покровителем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Сургута</a:t>
            </a:r>
            <a:r>
              <a:rPr lang="en-US" b="1" dirty="0">
                <a:ea typeface="+mn-lt"/>
                <a:cs typeface="+mn-lt"/>
              </a:rPr>
              <a:t>. К </a:t>
            </a:r>
            <a:r>
              <a:rPr lang="en-US" b="1" dirty="0" err="1">
                <a:ea typeface="+mn-lt"/>
                <a:cs typeface="+mn-lt"/>
              </a:rPr>
              <a:t>тому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же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лис</a:t>
            </a:r>
            <a:r>
              <a:rPr lang="en-US" b="1" dirty="0">
                <a:ea typeface="+mn-lt"/>
                <a:cs typeface="+mn-lt"/>
              </a:rPr>
              <a:t>   </a:t>
            </a:r>
            <a:r>
              <a:rPr lang="en-US" b="1" dirty="0" err="1">
                <a:ea typeface="+mn-lt"/>
                <a:cs typeface="+mn-lt"/>
              </a:rPr>
              <a:t>присутствует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на</a:t>
            </a:r>
            <a:r>
              <a:rPr lang="en-US" b="1" dirty="0">
                <a:ea typeface="+mn-lt"/>
                <a:cs typeface="+mn-lt"/>
              </a:rPr>
              <a:t>  </a:t>
            </a:r>
            <a:r>
              <a:rPr lang="en-US" b="1" dirty="0" err="1">
                <a:ea typeface="+mn-lt"/>
                <a:cs typeface="+mn-lt"/>
              </a:rPr>
              <a:t>городском</a:t>
            </a:r>
            <a:r>
              <a:rPr lang="en-US" b="1" dirty="0">
                <a:ea typeface="+mn-lt"/>
                <a:cs typeface="+mn-lt"/>
              </a:rPr>
              <a:t>  </a:t>
            </a:r>
            <a:r>
              <a:rPr lang="en-US" b="1" dirty="0" err="1">
                <a:ea typeface="+mn-lt"/>
                <a:cs typeface="+mn-lt"/>
              </a:rPr>
              <a:t>гербе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en-US" b="1" dirty="0"/>
          </a:p>
          <a:p>
            <a:pPr algn="ctr">
              <a:lnSpc>
                <a:spcPct val="90000"/>
              </a:lnSpc>
            </a:pPr>
            <a:r>
              <a:rPr lang="en-US" b="1" dirty="0" err="1">
                <a:ea typeface="+mn-lt"/>
                <a:cs typeface="+mn-lt"/>
              </a:rPr>
              <a:t>Адрес</a:t>
            </a:r>
            <a:r>
              <a:rPr lang="en-US" b="1" dirty="0">
                <a:ea typeface="+mn-lt"/>
                <a:cs typeface="+mn-lt"/>
              </a:rPr>
              <a:t> : </a:t>
            </a:r>
            <a:r>
              <a:rPr lang="en-US" b="1" dirty="0" err="1">
                <a:ea typeface="+mn-lt"/>
                <a:cs typeface="+mn-lt"/>
              </a:rPr>
              <a:t>ул</a:t>
            </a:r>
            <a:r>
              <a:rPr lang="en-US" b="1" dirty="0">
                <a:ea typeface="+mn-lt"/>
                <a:cs typeface="+mn-lt"/>
              </a:rPr>
              <a:t>.  </a:t>
            </a:r>
            <a:r>
              <a:rPr lang="en-US" b="1" dirty="0" err="1">
                <a:ea typeface="+mn-lt"/>
                <a:cs typeface="+mn-lt"/>
              </a:rPr>
              <a:t>Энергетиков</a:t>
            </a:r>
            <a:r>
              <a:rPr lang="en-US" b="1" dirty="0">
                <a:ea typeface="+mn-lt"/>
                <a:cs typeface="+mn-lt"/>
              </a:rPr>
              <a:t>, 2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700" b="1" dirty="0"/>
          </a:p>
        </p:txBody>
      </p:sp>
      <p:pic>
        <p:nvPicPr>
          <p:cNvPr id="4" name="Рисунок 4" descr="Изображение выглядит как внешний, дорога, дерево, ска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3E5132F-B354-4483-9254-7430B4F20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30" b="1"/>
          <a:stretch/>
        </p:blipFill>
        <p:spPr>
          <a:xfrm>
            <a:off x="5598662" y="1562099"/>
            <a:ext cx="6237359" cy="454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2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танцор, спорт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EF136576-B2F5-49F8-A986-F8051612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8" r="8813" b="-1"/>
          <a:stretch/>
        </p:blipFill>
        <p:spPr>
          <a:xfrm>
            <a:off x="5868537" y="1671371"/>
            <a:ext cx="5906068" cy="4542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58CB23-F2E1-4036-8FA5-49F402F8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65" y="0"/>
            <a:ext cx="9802829" cy="1450757"/>
          </a:xfrm>
        </p:spPr>
        <p:txBody>
          <a:bodyPr>
            <a:normAutofit/>
          </a:bodyPr>
          <a:lstStyle/>
          <a:p>
            <a:r>
              <a:rPr lang="ru-RU" sz="3200" b="1" dirty="0"/>
              <a:t>Музыкально-драматический театр</a:t>
            </a:r>
            <a:r>
              <a:rPr lang="ru-RU" sz="2400" b="1" dirty="0"/>
              <a:t>.</a:t>
            </a:r>
            <a:endParaRPr lang="ru-RU" b="1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F08A8879-38A4-4AF9-BDB4-CA06F9AF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10" y="1243357"/>
            <a:ext cx="4094333" cy="4970437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2000" b="1" dirty="0" err="1">
                <a:ea typeface="+mn-lt"/>
                <a:cs typeface="+mn-lt"/>
              </a:rPr>
              <a:t>Один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из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культурных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центров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города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может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принять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сразу</a:t>
            </a:r>
            <a:r>
              <a:rPr lang="en-US" sz="2000" b="1" dirty="0">
                <a:ea typeface="+mn-lt"/>
                <a:cs typeface="+mn-lt"/>
              </a:rPr>
              <a:t> 600 </a:t>
            </a:r>
            <a:r>
              <a:rPr lang="en-US" sz="2000" b="1" dirty="0" err="1">
                <a:ea typeface="+mn-lt"/>
                <a:cs typeface="+mn-lt"/>
              </a:rPr>
              <a:t>зрителей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Здесь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разнообразный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репертуар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идет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более</a:t>
            </a:r>
            <a:r>
              <a:rPr lang="en-US" sz="2000" b="1" dirty="0">
                <a:ea typeface="+mn-lt"/>
                <a:cs typeface="+mn-lt"/>
              </a:rPr>
              <a:t> 40 </a:t>
            </a:r>
            <a:r>
              <a:rPr lang="en-US" sz="2000" b="1" dirty="0" err="1">
                <a:ea typeface="+mn-lt"/>
                <a:cs typeface="+mn-lt"/>
              </a:rPr>
              <a:t>постановок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привлекаются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режиссеры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из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разных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стран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Со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времени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своего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существования</a:t>
            </a:r>
            <a:r>
              <a:rPr lang="en-US" sz="2000" b="1" dirty="0">
                <a:ea typeface="+mn-lt"/>
                <a:cs typeface="+mn-lt"/>
              </a:rPr>
              <a:t>, а </a:t>
            </a:r>
            <a:r>
              <a:rPr lang="en-US" sz="2000" b="1" dirty="0" err="1">
                <a:ea typeface="+mn-lt"/>
                <a:cs typeface="+mn-lt"/>
              </a:rPr>
              <a:t>это</a:t>
            </a:r>
            <a:r>
              <a:rPr lang="en-US" sz="2000" b="1" dirty="0">
                <a:ea typeface="+mn-lt"/>
                <a:cs typeface="+mn-lt"/>
              </a:rPr>
              <a:t> 1999 </a:t>
            </a:r>
            <a:r>
              <a:rPr lang="en-US" sz="2000" b="1" dirty="0" err="1">
                <a:ea typeface="+mn-lt"/>
                <a:cs typeface="+mn-lt"/>
              </a:rPr>
              <a:t>год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театром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было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показано</a:t>
            </a:r>
            <a:r>
              <a:rPr lang="en-US" sz="2000" b="1" dirty="0">
                <a:ea typeface="+mn-lt"/>
                <a:cs typeface="+mn-lt"/>
              </a:rPr>
              <a:t> 60 </a:t>
            </a:r>
            <a:r>
              <a:rPr lang="en-US" sz="2000" b="1" dirty="0" err="1">
                <a:ea typeface="+mn-lt"/>
                <a:cs typeface="+mn-lt"/>
              </a:rPr>
              <a:t>премьерных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спектаклей</a:t>
            </a:r>
            <a:r>
              <a:rPr lang="en-US" sz="2000" b="1" dirty="0">
                <a:ea typeface="+mn-lt"/>
                <a:cs typeface="+mn-lt"/>
              </a:rPr>
              <a:t> и </a:t>
            </a:r>
            <a:r>
              <a:rPr lang="en-US" sz="2000" b="1" dirty="0" err="1">
                <a:ea typeface="+mn-lt"/>
                <a:cs typeface="+mn-lt"/>
              </a:rPr>
              <a:t>всего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более</a:t>
            </a:r>
            <a:r>
              <a:rPr lang="en-US" sz="2000" b="1" dirty="0">
                <a:ea typeface="+mn-lt"/>
                <a:cs typeface="+mn-lt"/>
              </a:rPr>
              <a:t> 1500 </a:t>
            </a:r>
            <a:r>
              <a:rPr lang="en-US" sz="2000" b="1" dirty="0" err="1">
                <a:ea typeface="+mn-lt"/>
                <a:cs typeface="+mn-lt"/>
              </a:rPr>
              <a:t>постановок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Труппа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театра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активно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участвует</a:t>
            </a:r>
            <a:r>
              <a:rPr lang="en-US" sz="2000" b="1" dirty="0">
                <a:ea typeface="+mn-lt"/>
                <a:cs typeface="+mn-lt"/>
              </a:rPr>
              <a:t> в </a:t>
            </a:r>
            <a:r>
              <a:rPr lang="en-US" sz="2000" b="1" dirty="0" err="1">
                <a:ea typeface="+mn-lt"/>
                <a:cs typeface="+mn-lt"/>
              </a:rPr>
              <a:t>разнообразных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фестивалях</a:t>
            </a:r>
            <a:r>
              <a:rPr lang="en-US" sz="2000" b="1" dirty="0">
                <a:ea typeface="+mn-lt"/>
                <a:cs typeface="+mn-lt"/>
              </a:rPr>
              <a:t> и </a:t>
            </a:r>
            <a:r>
              <a:rPr lang="en-US" sz="2000" b="1" dirty="0" err="1">
                <a:ea typeface="+mn-lt"/>
                <a:cs typeface="+mn-lt"/>
              </a:rPr>
              <a:t>конкурсах</a:t>
            </a:r>
            <a:r>
              <a:rPr lang="en-US" sz="2000" b="1" dirty="0">
                <a:ea typeface="+mn-lt"/>
                <a:cs typeface="+mn-lt"/>
              </a:rPr>
              <a:t>.</a:t>
            </a:r>
            <a:endParaRPr lang="en-US" sz="2000" b="1" dirty="0"/>
          </a:p>
          <a:p>
            <a:pPr algn="ctr"/>
            <a:r>
              <a:rPr lang="en-US" b="1" dirty="0" err="1">
                <a:ea typeface="+mn-lt"/>
                <a:cs typeface="+mn-lt"/>
              </a:rPr>
              <a:t>адрес</a:t>
            </a:r>
            <a:r>
              <a:rPr lang="en-US" b="1" dirty="0">
                <a:ea typeface="+mn-lt"/>
                <a:cs typeface="+mn-lt"/>
              </a:rPr>
              <a:t>: </a:t>
            </a:r>
            <a:r>
              <a:rPr lang="en-US" b="1" dirty="0" err="1">
                <a:ea typeface="+mn-lt"/>
                <a:cs typeface="+mn-lt"/>
              </a:rPr>
              <a:t>ул</a:t>
            </a:r>
            <a:r>
              <a:rPr lang="en-US" b="1" dirty="0">
                <a:ea typeface="+mn-lt"/>
                <a:cs typeface="+mn-lt"/>
              </a:rPr>
              <a:t>. </a:t>
            </a:r>
            <a:r>
              <a:rPr lang="en-US" b="1" dirty="0" err="1">
                <a:ea typeface="+mn-lt"/>
                <a:cs typeface="+mn-lt"/>
              </a:rPr>
              <a:t>Грибоедова</a:t>
            </a:r>
            <a:r>
              <a:rPr lang="en-US" b="1" dirty="0">
                <a:ea typeface="+mn-lt"/>
                <a:cs typeface="+mn-lt"/>
              </a:rPr>
              <a:t>, 12</a:t>
            </a:r>
            <a:endParaRPr lang="en-US" b="1" dirty="0"/>
          </a:p>
          <a:p>
            <a:pPr algn="ctr"/>
            <a:r>
              <a:rPr lang="en-US" b="1" dirty="0" err="1">
                <a:ea typeface="+mn-lt"/>
                <a:cs typeface="+mn-lt"/>
              </a:rPr>
              <a:t>стоимость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билетов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от</a:t>
            </a:r>
            <a:r>
              <a:rPr lang="en-US" b="1" dirty="0">
                <a:ea typeface="+mn-lt"/>
                <a:cs typeface="+mn-lt"/>
              </a:rPr>
              <a:t> 250 </a:t>
            </a:r>
            <a:r>
              <a:rPr lang="en-US" b="1" dirty="0" err="1">
                <a:ea typeface="+mn-lt"/>
                <a:cs typeface="+mn-lt"/>
              </a:rPr>
              <a:t>до</a:t>
            </a:r>
            <a:r>
              <a:rPr lang="en-US" b="1" dirty="0">
                <a:ea typeface="+mn-lt"/>
                <a:cs typeface="+mn-lt"/>
              </a:rPr>
              <a:t> 500 </a:t>
            </a:r>
            <a:r>
              <a:rPr lang="en-US" b="1" dirty="0" err="1">
                <a:ea typeface="+mn-lt"/>
                <a:cs typeface="+mn-lt"/>
              </a:rPr>
              <a:t>руб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1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FDFDE97-4A97-47C3-A34F-FC7FD441C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5929D068-05C4-4FD7-805E-67B98DC00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02E4133-42B8-4E61-88E6-34AA552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3FA7762F-EFA7-4921-8668-F1C73A0D5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22FFCE41-B971-4162-8DF9-DBF817DDA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90D48A4B-3F05-4D98-B608-F5E23EA0D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AF334AC8-D046-47E1-BCFA-12AF52A42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EA6059-DA35-48E7-8417-F505CE7F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17156"/>
            <a:ext cx="7413623" cy="843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Югорский мост.</a:t>
            </a:r>
          </a:p>
        </p:txBody>
      </p:sp>
      <p:pic>
        <p:nvPicPr>
          <p:cNvPr id="4" name="Рисунок 4" descr="Изображение выглядит как вода, внешний, мост, ре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EDB47F1-EF76-4F5C-9E37-B0BC3BEB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702" r="1" b="1"/>
          <a:stretch/>
        </p:blipFill>
        <p:spPr>
          <a:xfrm>
            <a:off x="3967843" y="608014"/>
            <a:ext cx="7487555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6653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12B1782-CDD4-41AC-A632-FFC36522C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4CC61CD1-0317-49A4-8AD6-BA2409A77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4891CA5-4664-43C7-B0E6-277D54F785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D04F924D-548A-4010-9490-978E31BF8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FE352E39-F08E-45D4-A919-8FF89A1A0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BC3C8D0A-607E-4526-B108-30E465AE2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FFC982EA-5E3C-4493-BDB1-9F6A41185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E3866-0096-4440-B7D3-E9AB8C24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2" y="208128"/>
            <a:ext cx="8931701" cy="829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Соборная</a:t>
            </a:r>
            <a:r>
              <a:rPr lang="en-US" sz="3200" b="1" dirty="0"/>
              <a:t> </a:t>
            </a:r>
            <a:r>
              <a:rPr lang="en-US" sz="3200" b="1" dirty="0" err="1"/>
              <a:t>мечеть</a:t>
            </a:r>
            <a:r>
              <a:rPr lang="en-US" sz="3200" b="1" dirty="0"/>
              <a:t>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F370C67C-F3D5-4679-996B-5E0CC8A3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07" y="2176731"/>
            <a:ext cx="3880746" cy="3200132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a typeface="+mn-lt"/>
                <a:cs typeface="+mn-lt"/>
              </a:rPr>
              <a:t>«</a:t>
            </a:r>
            <a:r>
              <a:rPr lang="en-US" sz="2800" b="1" dirty="0" err="1">
                <a:ea typeface="+mn-lt"/>
                <a:cs typeface="+mn-lt"/>
              </a:rPr>
              <a:t>Соборная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Мечеть</a:t>
            </a:r>
            <a:r>
              <a:rPr lang="en-US" sz="2800" b="1" dirty="0">
                <a:ea typeface="+mn-lt"/>
                <a:cs typeface="+mn-lt"/>
              </a:rPr>
              <a:t>» -</a:t>
            </a:r>
            <a:r>
              <a:rPr lang="en-US" sz="2800" b="1" dirty="0" err="1">
                <a:ea typeface="+mn-lt"/>
                <a:cs typeface="+mn-lt"/>
              </a:rPr>
              <a:t>культовое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сооружение</a:t>
            </a:r>
            <a:r>
              <a:rPr lang="en-US" sz="2800" b="1" dirty="0">
                <a:ea typeface="+mn-lt"/>
                <a:cs typeface="+mn-lt"/>
              </a:rPr>
              <a:t>, </a:t>
            </a:r>
            <a:r>
              <a:rPr lang="en-US" sz="2800" b="1" dirty="0" err="1">
                <a:ea typeface="+mn-lt"/>
                <a:cs typeface="+mn-lt"/>
              </a:rPr>
              <a:t>украшенное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мозаичным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орнаментом</a:t>
            </a:r>
            <a:r>
              <a:rPr lang="en-US" b="1" dirty="0">
                <a:ea typeface="+mn-lt"/>
                <a:cs typeface="+mn-lt"/>
              </a:rPr>
              <a:t>. </a:t>
            </a:r>
            <a:endParaRPr lang="en-US" b="1" dirty="0"/>
          </a:p>
        </p:txBody>
      </p:sp>
      <p:pic>
        <p:nvPicPr>
          <p:cNvPr id="4" name="Рисунок 4" descr="Изображение выглядит как внешний, здание, дорог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22BA98FE-8B35-49D2-83DA-5BC9C08BF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5" r="4216" b="1"/>
          <a:stretch/>
        </p:blipFill>
        <p:spPr>
          <a:xfrm>
            <a:off x="5513696" y="1523436"/>
            <a:ext cx="6076482" cy="4506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128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0106BA-A1E2-49A7-8A1E-8FAD16F7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367" y="0"/>
            <a:ext cx="10018713" cy="979227"/>
          </a:xfrm>
        </p:spPr>
        <p:txBody>
          <a:bodyPr/>
          <a:lstStyle/>
          <a:p>
            <a:r>
              <a:rPr lang="ru-RU" dirty="0"/>
              <a:t>Мемориал Славы.</a:t>
            </a:r>
          </a:p>
        </p:txBody>
      </p:sp>
      <p:pic>
        <p:nvPicPr>
          <p:cNvPr id="4" name="Рисунок 4" descr="Изображение выглядит как внешний, здание, тротуар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5B20862-24EA-47EA-BD5D-DEE0340C4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083" y="1110998"/>
            <a:ext cx="9046997" cy="5065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69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C219D-A015-4509-8375-19F86415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74" y="0"/>
            <a:ext cx="7591449" cy="1504335"/>
          </a:xfrm>
        </p:spPr>
        <p:txBody>
          <a:bodyPr>
            <a:normAutofit/>
          </a:bodyPr>
          <a:lstStyle/>
          <a:p>
            <a:r>
              <a:rPr lang="ru-RU" sz="3200" b="1" dirty="0"/>
              <a:t>Храм Преображения Господня.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xmlns="" id="{8987FD0C-EFEF-4219-8D31-6A235C79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424" y="2023422"/>
            <a:ext cx="3616804" cy="390780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ea typeface="+mn-lt"/>
                <a:cs typeface="+mn-lt"/>
              </a:rPr>
              <a:t>Г</a:t>
            </a:r>
            <a:r>
              <a:rPr lang="en-US" b="1" dirty="0" err="1" smtClean="0">
                <a:ea typeface="+mn-lt"/>
                <a:cs typeface="+mn-lt"/>
              </a:rPr>
              <a:t>лавный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храм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Сургута</a:t>
            </a:r>
            <a:r>
              <a:rPr lang="en-US" b="1" dirty="0">
                <a:ea typeface="+mn-lt"/>
                <a:cs typeface="+mn-lt"/>
              </a:rPr>
              <a:t>. </a:t>
            </a:r>
            <a:r>
              <a:rPr lang="en-US" b="1" dirty="0" err="1">
                <a:ea typeface="+mn-lt"/>
                <a:cs typeface="+mn-lt"/>
              </a:rPr>
              <a:t>Здание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украшают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главы</a:t>
            </a:r>
            <a:r>
              <a:rPr lang="en-US" b="1" dirty="0">
                <a:ea typeface="+mn-lt"/>
                <a:cs typeface="+mn-lt"/>
              </a:rPr>
              <a:t> с 13 </a:t>
            </a:r>
            <a:r>
              <a:rPr lang="en-US" b="1" dirty="0" err="1">
                <a:ea typeface="+mn-lt"/>
                <a:cs typeface="+mn-lt"/>
              </a:rPr>
              <a:t>куполами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над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главным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входом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можно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увидеть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мозаичные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иконы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выполненные</a:t>
            </a:r>
            <a:r>
              <a:rPr lang="en-US" b="1" dirty="0">
                <a:ea typeface="+mn-lt"/>
                <a:cs typeface="+mn-lt"/>
              </a:rPr>
              <a:t> в </a:t>
            </a:r>
            <a:r>
              <a:rPr lang="en-US" b="1" dirty="0" err="1">
                <a:ea typeface="+mn-lt"/>
                <a:cs typeface="+mn-lt"/>
              </a:rPr>
              <a:t>Москве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из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итальянской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смальты</a:t>
            </a:r>
            <a:r>
              <a:rPr lang="en-US" b="1" dirty="0">
                <a:ea typeface="+mn-lt"/>
                <a:cs typeface="+mn-lt"/>
              </a:rPr>
              <a:t>. </a:t>
            </a:r>
            <a:endParaRPr lang="en-US" b="1" dirty="0"/>
          </a:p>
        </p:txBody>
      </p:sp>
      <p:pic>
        <p:nvPicPr>
          <p:cNvPr id="4" name="Рисунок 4" descr="Изображение выглядит как здание, легкий, церковь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5CE3B58-69FD-4CC4-AA59-12FE1FB7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02" y="1504335"/>
            <a:ext cx="6240990" cy="494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76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FDFDE97-4A97-47C3-A34F-FC7FD441C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5929D068-05C4-4FD7-805E-67B98DC00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02E4133-42B8-4E61-88E6-34AA552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3FA7762F-EFA7-4921-8668-F1C73A0D5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22FFCE41-B971-4162-8DF9-DBF817DDA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90D48A4B-3F05-4D98-B608-F5E23EA0D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AF334AC8-D046-47E1-BCFA-12AF52A42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F64080D6-34DE-4277-97CC-2FB381284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легкий, вода, кораб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68131F3-4A11-4758-930B-91DFE3EB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E26768-4399-424D-9895-88CE1C13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2218" y="-762630"/>
            <a:ext cx="857462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1" dirty="0" err="1"/>
              <a:t>Спасибо</a:t>
            </a:r>
            <a:r>
              <a:rPr lang="en-US" sz="4800" b="1" i="1" dirty="0"/>
              <a:t>  </a:t>
            </a:r>
            <a:r>
              <a:rPr lang="en-US" sz="4800" b="1" i="1" dirty="0" err="1"/>
              <a:t>за</a:t>
            </a:r>
            <a:r>
              <a:rPr lang="en-US" sz="4800" b="1" i="1" dirty="0"/>
              <a:t>  </a:t>
            </a:r>
            <a:r>
              <a:rPr lang="en-US" sz="4800" b="1" i="1" dirty="0" err="1"/>
              <a:t>внимание</a:t>
            </a:r>
            <a:r>
              <a:rPr lang="en-US" sz="4800" b="1" i="1" dirty="0"/>
              <a:t> !</a:t>
            </a:r>
          </a:p>
        </p:txBody>
      </p:sp>
    </p:spTree>
    <p:extLst>
      <p:ext uri="{BB962C8B-B14F-4D97-AF65-F5344CB8AC3E}">
        <p14:creationId xmlns:p14="http://schemas.microsoft.com/office/powerpoint/2010/main" val="8693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EE8DA-58FF-4FC7-8C7A-DD4B6AC1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         Немного истории.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99F710-85F2-40F9-ACB6-E6A06C74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1" y="856990"/>
            <a:ext cx="10058400" cy="513482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b="1" i="1" dirty="0">
                <a:ea typeface="+mn-lt"/>
                <a:cs typeface="+mn-lt"/>
              </a:rPr>
              <a:t>Для многих туристов Сургут представляется молодым развивающимся городом в Сибири, где люди добывают газ и нефть, получают высокие зарплаты и стойко переносят суровый климат. </a:t>
            </a:r>
          </a:p>
          <a:p>
            <a:r>
              <a:rPr lang="ru-RU" b="1" i="1" dirty="0">
                <a:ea typeface="+mn-lt"/>
                <a:cs typeface="+mn-lt"/>
              </a:rPr>
              <a:t>На самом же деле город берет свое начало с 1594 года, когда была возведена деревянная крепость, ставшая впоследствии местом ссылок участников восстания под предводительством Степана Разина и декабристов. </a:t>
            </a:r>
          </a:p>
          <a:p>
            <a:r>
              <a:rPr lang="ru-RU" b="1" i="1" dirty="0">
                <a:ea typeface="+mn-lt"/>
                <a:cs typeface="+mn-lt"/>
              </a:rPr>
              <a:t>Расцвет города начался в 60-х годах прошлого столетия с освоением нефтегазовых месторождений, и сегодня он является одним из богатейших промышленных городов России. 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70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9" descr="Изображение выглядит как внешний, легкий, вода, кораб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4CD0639D-9CAB-495E-AB75-BC5973EF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3" r="1056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7" name="Group 29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90482-05A0-430F-A2F2-2F23BAF6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32" y="74613"/>
            <a:ext cx="6137226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200" b="1" dirty="0"/>
              <a:t>Памятник основателям города</a:t>
            </a:r>
            <a:endParaRPr lang="ru-RU" sz="3200" dirty="0"/>
          </a:p>
          <a:p>
            <a:pPr algn="l">
              <a:lnSpc>
                <a:spcPct val="90000"/>
              </a:lnSpc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92700419-DA42-427C-92F9-27C8D15C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901825"/>
            <a:ext cx="5695654" cy="3911600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ea typeface="+mn-lt"/>
                <a:cs typeface="+mn-lt"/>
              </a:rPr>
              <a:t>Четыре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скульптурных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фигуры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олицетворяют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основателей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города</a:t>
            </a:r>
            <a:r>
              <a:rPr lang="en-US" sz="2000" b="1" dirty="0">
                <a:ea typeface="+mn-lt"/>
                <a:cs typeface="+mn-lt"/>
              </a:rPr>
              <a:t> –  </a:t>
            </a:r>
            <a:r>
              <a:rPr lang="en-US" sz="2000" b="1" dirty="0" err="1">
                <a:ea typeface="+mn-lt"/>
                <a:cs typeface="+mn-lt"/>
              </a:rPr>
              <a:t>купца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Федора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Борятинского</a:t>
            </a:r>
            <a:r>
              <a:rPr lang="en-US" sz="2000" b="1" dirty="0">
                <a:ea typeface="+mn-lt"/>
                <a:cs typeface="+mn-lt"/>
              </a:rPr>
              <a:t> , </a:t>
            </a:r>
            <a:r>
              <a:rPr lang="en-US" sz="2000" b="1" dirty="0" err="1">
                <a:ea typeface="+mn-lt"/>
                <a:cs typeface="+mn-lt"/>
              </a:rPr>
              <a:t>воеводу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Владимира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Аничкова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казака-плотника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строившего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город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священника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олицетворяющего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православную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веру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русских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переселенцев</a:t>
            </a:r>
            <a:r>
              <a:rPr lang="en-US" sz="2000" b="1" dirty="0">
                <a:ea typeface="+mn-lt"/>
                <a:cs typeface="+mn-lt"/>
              </a:rPr>
              <a:t>  в </a:t>
            </a:r>
            <a:r>
              <a:rPr lang="en-US" sz="2000" b="1" dirty="0" err="1">
                <a:ea typeface="+mn-lt"/>
                <a:cs typeface="+mn-lt"/>
              </a:rPr>
              <a:t>Сибири</a:t>
            </a:r>
            <a:r>
              <a:rPr lang="en-US" sz="2000" b="1" dirty="0">
                <a:ea typeface="+mn-lt"/>
                <a:cs typeface="+mn-lt"/>
              </a:rPr>
              <a:t> .</a:t>
            </a:r>
            <a:endParaRPr lang="en-US" sz="2000" b="1" dirty="0"/>
          </a:p>
          <a:p>
            <a:pPr algn="ctr"/>
            <a:r>
              <a:rPr lang="en-US" sz="2000" b="1" dirty="0" err="1">
                <a:ea typeface="+mn-lt"/>
                <a:cs typeface="+mn-lt"/>
              </a:rPr>
              <a:t>Адрес</a:t>
            </a:r>
            <a:r>
              <a:rPr lang="en-US" sz="2000" b="1" dirty="0">
                <a:ea typeface="+mn-lt"/>
                <a:cs typeface="+mn-lt"/>
              </a:rPr>
              <a:t> : </a:t>
            </a:r>
            <a:r>
              <a:rPr lang="en-US" sz="2000" b="1" dirty="0" err="1">
                <a:ea typeface="+mn-lt"/>
                <a:cs typeface="+mn-lt"/>
              </a:rPr>
              <a:t>транспортное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кольцо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по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ул</a:t>
            </a:r>
            <a:r>
              <a:rPr lang="en-US" sz="2000" b="1" dirty="0">
                <a:ea typeface="+mn-lt"/>
                <a:cs typeface="+mn-lt"/>
              </a:rPr>
              <a:t>.  </a:t>
            </a:r>
            <a:r>
              <a:rPr lang="en-US" sz="2000" b="1" dirty="0" err="1">
                <a:ea typeface="+mn-lt"/>
                <a:cs typeface="+mn-lt"/>
              </a:rPr>
              <a:t>Ленина</a:t>
            </a:r>
            <a:r>
              <a:rPr lang="en-US" sz="2000" b="1" dirty="0">
                <a:ea typeface="+mn-lt"/>
                <a:cs typeface="+mn-lt"/>
              </a:rPr>
              <a:t> — </a:t>
            </a:r>
            <a:r>
              <a:rPr lang="en-US" sz="2000" b="1" dirty="0" err="1">
                <a:ea typeface="+mn-lt"/>
                <a:cs typeface="+mn-lt"/>
              </a:rPr>
              <a:t>ул</a:t>
            </a:r>
            <a:r>
              <a:rPr lang="en-US" sz="2000" b="1" dirty="0">
                <a:ea typeface="+mn-lt"/>
                <a:cs typeface="+mn-lt"/>
              </a:rPr>
              <a:t>.  </a:t>
            </a:r>
            <a:r>
              <a:rPr lang="en-US" sz="2000" b="1" dirty="0" err="1">
                <a:ea typeface="+mn-lt"/>
                <a:cs typeface="+mn-lt"/>
              </a:rPr>
              <a:t>Островского</a:t>
            </a:r>
            <a:r>
              <a:rPr lang="en-US" sz="2000" b="1" dirty="0">
                <a:ea typeface="+mn-lt"/>
                <a:cs typeface="+mn-lt"/>
              </a:rPr>
              <a:t>.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08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42" t="20403" r="40448" b="28553"/>
          <a:stretch/>
        </p:blipFill>
        <p:spPr>
          <a:xfrm>
            <a:off x="1596787" y="464023"/>
            <a:ext cx="5622879" cy="3237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7" t="19686" r="40000" b="29269"/>
          <a:stretch/>
        </p:blipFill>
        <p:spPr>
          <a:xfrm>
            <a:off x="5418161" y="2994031"/>
            <a:ext cx="6414448" cy="3570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18949" y="4259003"/>
            <a:ext cx="4308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https://yandex.ru/video/preview/?text=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виртуальные%20экскурсии%20сургут&amp;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path=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wizard&amp;parent-reqid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=1611588877906126-117765385699927423000107-production-app-host-vla-web-yp-79&amp;wiz_type=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vital&amp;filmId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=5243080777248501601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C00331C6-E17E-47BC-A5FA-39203E449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978" y="817727"/>
            <a:ext cx="4474631" cy="1265004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ea typeface="+mn-lt"/>
                <a:cs typeface="+mn-lt"/>
              </a:rPr>
              <a:t>Виртуальная экскурсия от Краеведческого музея</a:t>
            </a:r>
            <a:endParaRPr lang="en-US" sz="2800" b="1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297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29" t="8940" r="12351" b="15119"/>
          <a:stretch/>
        </p:blipFill>
        <p:spPr>
          <a:xfrm>
            <a:off x="2688609" y="1027114"/>
            <a:ext cx="8202305" cy="511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801152" y="6342376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https://skmuseum.ru/online/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ABC219D-A015-4509-8375-19F86415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4" y="1"/>
            <a:ext cx="10331354" cy="8262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Виртуальные экскурсии от Краеведческого музея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755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3">
            <a:extLst>
              <a:ext uri="{FF2B5EF4-FFF2-40B4-BE49-F238E27FC236}">
                <a16:creationId xmlns:a16="http://schemas.microsoft.com/office/drawing/2014/main" xmlns="" id="{512B1782-CDD4-41AC-A632-FFC36522C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4CC61CD1-0317-49A4-8AD6-BA2409A77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54891CA5-4664-43C7-B0E6-277D54F785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D04F924D-548A-4010-9490-978E31BF8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FE352E39-F08E-45D4-A919-8FF89A1A0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BC3C8D0A-607E-4526-B108-30E465AE2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FFC982EA-5E3C-4493-BDB1-9F6A41185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BF254-50D5-4235-8B2B-EF7CB42E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823" y="476730"/>
            <a:ext cx="7421621" cy="715852"/>
          </a:xfrm>
        </p:spPr>
        <p:txBody>
          <a:bodyPr anchor="b">
            <a:normAutofit/>
          </a:bodyPr>
          <a:lstStyle/>
          <a:p>
            <a:r>
              <a:rPr lang="ru-RU" sz="3200" b="1" dirty="0"/>
              <a:t>Музей Купеческая усадьба.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C00331C6-E17E-47BC-A5FA-39203E449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361" y="1418107"/>
            <a:ext cx="4474631" cy="4675512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ea typeface="+mn-lt"/>
                <a:cs typeface="+mn-lt"/>
              </a:rPr>
              <a:t>Дом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местного</a:t>
            </a:r>
            <a:r>
              <a:rPr lang="en-US" sz="2000" b="1" dirty="0">
                <a:ea typeface="+mn-lt"/>
                <a:cs typeface="+mn-lt"/>
              </a:rPr>
              <a:t>   </a:t>
            </a:r>
            <a:r>
              <a:rPr lang="en-US" sz="2000" b="1" dirty="0" err="1">
                <a:ea typeface="+mn-lt"/>
                <a:cs typeface="+mn-lt"/>
              </a:rPr>
              <a:t>купца</a:t>
            </a:r>
            <a:r>
              <a:rPr lang="en-US" sz="2000" b="1" dirty="0">
                <a:ea typeface="+mn-lt"/>
                <a:cs typeface="+mn-lt"/>
              </a:rPr>
              <a:t>   </a:t>
            </a:r>
            <a:r>
              <a:rPr lang="en-US" sz="2000" b="1" dirty="0" err="1">
                <a:ea typeface="+mn-lt"/>
                <a:cs typeface="+mn-lt"/>
              </a:rPr>
              <a:t>Клепикова</a:t>
            </a:r>
            <a:r>
              <a:rPr lang="en-US" sz="2000" b="1" dirty="0">
                <a:ea typeface="+mn-lt"/>
                <a:cs typeface="+mn-lt"/>
              </a:rPr>
              <a:t>  </a:t>
            </a:r>
            <a:endParaRPr lang="ru-RU" sz="2000" b="1" dirty="0" smtClean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ea typeface="+mn-lt"/>
                <a:cs typeface="+mn-lt"/>
              </a:rPr>
              <a:t>является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единственным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памятником</a:t>
            </a:r>
            <a:r>
              <a:rPr lang="en-US" sz="2000" b="1" dirty="0">
                <a:ea typeface="+mn-lt"/>
                <a:cs typeface="+mn-lt"/>
              </a:rPr>
              <a:t>   </a:t>
            </a:r>
            <a:r>
              <a:rPr lang="en-US" sz="2000" b="1" dirty="0" err="1">
                <a:ea typeface="+mn-lt"/>
                <a:cs typeface="+mn-lt"/>
              </a:rPr>
              <a:t>архитектуры</a:t>
            </a:r>
            <a:r>
              <a:rPr lang="en-US" sz="2000" b="1" dirty="0">
                <a:ea typeface="+mn-lt"/>
                <a:cs typeface="+mn-lt"/>
              </a:rPr>
              <a:t>  19 </a:t>
            </a:r>
            <a:r>
              <a:rPr lang="en-US" sz="2000" b="1" dirty="0" err="1">
                <a:ea typeface="+mn-lt"/>
                <a:cs typeface="+mn-lt"/>
              </a:rPr>
              <a:t>века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ru-RU" sz="2000" b="1" dirty="0" smtClean="0">
                <a:ea typeface="+mn-lt"/>
                <a:cs typeface="+mn-lt"/>
              </a:rPr>
              <a:t>к</a:t>
            </a:r>
            <a:r>
              <a:rPr lang="en-US" sz="2000" b="1" dirty="0" err="1" smtClean="0">
                <a:ea typeface="+mn-lt"/>
                <a:cs typeface="+mn-lt"/>
              </a:rPr>
              <a:t>оторый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сохранился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до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наших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дней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Его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несколько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раз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перестраивали</a:t>
            </a:r>
            <a:r>
              <a:rPr lang="en-US" sz="2000" b="1" dirty="0">
                <a:ea typeface="+mn-lt"/>
                <a:cs typeface="+mn-lt"/>
              </a:rPr>
              <a:t> , </a:t>
            </a:r>
            <a:r>
              <a:rPr lang="en-US" sz="2000" b="1" dirty="0" err="1">
                <a:ea typeface="+mn-lt"/>
                <a:cs typeface="+mn-lt"/>
              </a:rPr>
              <a:t>он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несколько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раз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горел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но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не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потерял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свой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оригинальный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облик</a:t>
            </a:r>
            <a:r>
              <a:rPr lang="en-US" sz="2000" b="1" dirty="0">
                <a:ea typeface="+mn-lt"/>
                <a:cs typeface="+mn-lt"/>
              </a:rPr>
              <a:t>. В </a:t>
            </a:r>
            <a:r>
              <a:rPr lang="en-US" sz="2000" b="1" dirty="0" err="1">
                <a:ea typeface="+mn-lt"/>
                <a:cs typeface="+mn-lt"/>
              </a:rPr>
              <a:t>нем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вы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увидите</a:t>
            </a:r>
            <a:r>
              <a:rPr lang="en-US" sz="2000" b="1" dirty="0">
                <a:ea typeface="+mn-lt"/>
                <a:cs typeface="+mn-lt"/>
              </a:rPr>
              <a:t>  </a:t>
            </a:r>
            <a:r>
              <a:rPr lang="en-US" sz="2000" b="1" dirty="0" err="1">
                <a:ea typeface="+mn-lt"/>
                <a:cs typeface="+mn-lt"/>
              </a:rPr>
              <a:t>принадлежности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купеческого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быта</a:t>
            </a:r>
            <a:r>
              <a:rPr lang="en-US" sz="2000" b="1" dirty="0">
                <a:ea typeface="+mn-lt"/>
                <a:cs typeface="+mn-lt"/>
              </a:rPr>
              <a:t>:  </a:t>
            </a:r>
            <a:r>
              <a:rPr lang="en-US" sz="2000" b="1" dirty="0" err="1">
                <a:ea typeface="+mn-lt"/>
                <a:cs typeface="+mn-lt"/>
              </a:rPr>
              <a:t>мебель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игрушки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предметы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обихода</a:t>
            </a:r>
            <a:r>
              <a:rPr lang="en-US" sz="2000" b="1" dirty="0">
                <a:ea typeface="+mn-lt"/>
                <a:cs typeface="+mn-lt"/>
              </a:rPr>
              <a:t>. </a:t>
            </a:r>
            <a:endParaRPr lang="en-US" sz="2000" b="1" dirty="0"/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ea typeface="+mn-lt"/>
                <a:cs typeface="+mn-lt"/>
              </a:rPr>
              <a:t>адрес</a:t>
            </a:r>
            <a:r>
              <a:rPr lang="en-US" sz="2000" b="1" dirty="0">
                <a:ea typeface="+mn-lt"/>
                <a:cs typeface="+mn-lt"/>
              </a:rPr>
              <a:t>:  </a:t>
            </a:r>
            <a:r>
              <a:rPr lang="en-US" sz="2000" b="1" dirty="0" err="1">
                <a:ea typeface="+mn-lt"/>
                <a:cs typeface="+mn-lt"/>
              </a:rPr>
              <a:t>ул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Просвещения</a:t>
            </a:r>
            <a:r>
              <a:rPr lang="en-US" sz="2000" b="1" dirty="0">
                <a:ea typeface="+mn-lt"/>
                <a:cs typeface="+mn-lt"/>
              </a:rPr>
              <a:t>,  7</a:t>
            </a:r>
            <a:endParaRPr lang="en-US" sz="2000" b="1" dirty="0"/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ea typeface="+mn-lt"/>
                <a:cs typeface="+mn-lt"/>
              </a:rPr>
              <a:t>Время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работы</a:t>
            </a:r>
            <a:r>
              <a:rPr lang="en-US" sz="2000" b="1" dirty="0">
                <a:ea typeface="+mn-lt"/>
                <a:cs typeface="+mn-lt"/>
              </a:rPr>
              <a:t> : </a:t>
            </a:r>
            <a:r>
              <a:rPr lang="en-US" sz="2000" b="1" dirty="0" err="1">
                <a:ea typeface="+mn-lt"/>
                <a:cs typeface="+mn-lt"/>
              </a:rPr>
              <a:t>ср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пт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сб</a:t>
            </a:r>
            <a:r>
              <a:rPr lang="en-US" sz="2000" b="1" dirty="0">
                <a:ea typeface="+mn-lt"/>
                <a:cs typeface="+mn-lt"/>
              </a:rPr>
              <a:t>,  </a:t>
            </a:r>
            <a:r>
              <a:rPr lang="en-US" sz="2000" b="1" dirty="0" err="1">
                <a:ea typeface="+mn-lt"/>
                <a:cs typeface="+mn-lt"/>
              </a:rPr>
              <a:t>вс</a:t>
            </a:r>
            <a:r>
              <a:rPr lang="en-US" sz="2000" b="1" dirty="0">
                <a:ea typeface="+mn-lt"/>
                <a:cs typeface="+mn-lt"/>
              </a:rPr>
              <a:t> – с 10 </a:t>
            </a:r>
            <a:r>
              <a:rPr lang="en-US" sz="2000" b="1" dirty="0" err="1">
                <a:ea typeface="+mn-lt"/>
                <a:cs typeface="+mn-lt"/>
              </a:rPr>
              <a:t>до</a:t>
            </a:r>
            <a:r>
              <a:rPr lang="en-US" sz="2000" b="1" dirty="0">
                <a:ea typeface="+mn-lt"/>
                <a:cs typeface="+mn-lt"/>
              </a:rPr>
              <a:t>  17 </a:t>
            </a:r>
            <a:r>
              <a:rPr lang="en-US" sz="2000" b="1" dirty="0" err="1">
                <a:ea typeface="+mn-lt"/>
                <a:cs typeface="+mn-lt"/>
              </a:rPr>
              <a:t>час</a:t>
            </a:r>
            <a:r>
              <a:rPr lang="en-US" sz="2000" b="1" dirty="0">
                <a:ea typeface="+mn-lt"/>
                <a:cs typeface="+mn-lt"/>
              </a:rPr>
              <a:t>  , </a:t>
            </a:r>
            <a:r>
              <a:rPr lang="en-US" sz="2000" b="1" dirty="0" err="1">
                <a:ea typeface="+mn-lt"/>
                <a:cs typeface="+mn-lt"/>
              </a:rPr>
              <a:t>чт</a:t>
            </a:r>
            <a:r>
              <a:rPr lang="en-US" sz="2000" b="1" dirty="0">
                <a:ea typeface="+mn-lt"/>
                <a:cs typeface="+mn-lt"/>
              </a:rPr>
              <a:t>-  с 12 </a:t>
            </a:r>
            <a:r>
              <a:rPr lang="en-US" sz="2000" b="1" dirty="0" err="1">
                <a:ea typeface="+mn-lt"/>
                <a:cs typeface="+mn-lt"/>
              </a:rPr>
              <a:t>до</a:t>
            </a:r>
            <a:r>
              <a:rPr lang="en-US" sz="2000" b="1" dirty="0">
                <a:ea typeface="+mn-lt"/>
                <a:cs typeface="+mn-lt"/>
              </a:rPr>
              <a:t> 20 </a:t>
            </a:r>
            <a:r>
              <a:rPr lang="en-US" sz="2000" b="1" dirty="0" err="1">
                <a:ea typeface="+mn-lt"/>
                <a:cs typeface="+mn-lt"/>
              </a:rPr>
              <a:t>час</a:t>
            </a:r>
            <a:r>
              <a:rPr lang="en-US" sz="2000" b="1" dirty="0">
                <a:ea typeface="+mn-lt"/>
                <a:cs typeface="+mn-lt"/>
              </a:rPr>
              <a:t> . </a:t>
            </a:r>
            <a:endParaRPr lang="en-US" sz="2000" b="1" dirty="0"/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ea typeface="+mn-lt"/>
                <a:cs typeface="+mn-lt"/>
              </a:rPr>
              <a:t>Стоимость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билетов</a:t>
            </a: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 err="1">
                <a:ea typeface="+mn-lt"/>
                <a:cs typeface="+mn-lt"/>
              </a:rPr>
              <a:t>от</a:t>
            </a:r>
            <a:r>
              <a:rPr lang="en-US" sz="2000" b="1" dirty="0">
                <a:ea typeface="+mn-lt"/>
                <a:cs typeface="+mn-lt"/>
              </a:rPr>
              <a:t>  30 </a:t>
            </a:r>
            <a:r>
              <a:rPr lang="en-US" sz="2000" b="1" dirty="0" err="1">
                <a:ea typeface="+mn-lt"/>
                <a:cs typeface="+mn-lt"/>
              </a:rPr>
              <a:t>руб</a:t>
            </a:r>
            <a:r>
              <a:rPr lang="en-US" sz="2000" b="1" dirty="0">
                <a:ea typeface="+mn-lt"/>
                <a:cs typeface="+mn-lt"/>
              </a:rPr>
              <a:t>.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Рисунок 4" descr="Изображение выглядит как трава, внешний, здани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85AD903-B6B4-4767-9ACF-2EA3F262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5" r="6808" b="1"/>
          <a:stretch/>
        </p:blipFill>
        <p:spPr>
          <a:xfrm>
            <a:off x="6207234" y="1610435"/>
            <a:ext cx="5565976" cy="4057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7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12B1782-CDD4-41AC-A632-FFC36522C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4CC61CD1-0317-49A4-8AD6-BA2409A77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54891CA5-4664-43C7-B0E6-277D54F785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D04F924D-548A-4010-9490-978E31BF8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FE352E39-F08E-45D4-A919-8FF89A1A0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BC3C8D0A-607E-4526-B108-30E465AE2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FFC982EA-5E3C-4493-BDB1-9F6A41185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5E1EB-C7B5-4219-ACEC-87FCE2C0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90" y="442913"/>
            <a:ext cx="8563212" cy="609599"/>
          </a:xfrm>
        </p:spPr>
        <p:txBody>
          <a:bodyPr anchor="b">
            <a:normAutofit/>
          </a:bodyPr>
          <a:lstStyle/>
          <a:p>
            <a:r>
              <a:rPr lang="ru-RU" sz="2700" b="1" dirty="0"/>
              <a:t>Дом Ф.К. Салманова.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FABA1429-9F50-4122-A7FC-89B74018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12" y="1337481"/>
            <a:ext cx="4177514" cy="452965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200" b="1" dirty="0" err="1">
                <a:ea typeface="+mn-lt"/>
                <a:cs typeface="+mn-lt"/>
              </a:rPr>
              <a:t>Это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дом</a:t>
            </a:r>
            <a:r>
              <a:rPr lang="en-US" sz="2200" b="1" dirty="0">
                <a:ea typeface="+mn-lt"/>
                <a:cs typeface="+mn-lt"/>
              </a:rPr>
              <a:t>  </a:t>
            </a:r>
            <a:r>
              <a:rPr lang="en-US" sz="2200" b="1" dirty="0" err="1">
                <a:ea typeface="+mn-lt"/>
                <a:cs typeface="+mn-lt"/>
              </a:rPr>
              <a:t>легендарного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геолога</a:t>
            </a:r>
            <a:r>
              <a:rPr lang="en-US" sz="2200" b="1" dirty="0">
                <a:ea typeface="+mn-lt"/>
                <a:cs typeface="+mn-lt"/>
              </a:rPr>
              <a:t>,  </a:t>
            </a:r>
            <a:r>
              <a:rPr lang="en-US" sz="2200" b="1" dirty="0" err="1">
                <a:ea typeface="+mn-lt"/>
                <a:cs typeface="+mn-lt"/>
              </a:rPr>
              <a:t>первым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открывшим</a:t>
            </a:r>
            <a:r>
              <a:rPr lang="en-US" sz="2200" b="1" dirty="0">
                <a:ea typeface="+mn-lt"/>
                <a:cs typeface="+mn-lt"/>
              </a:rPr>
              <a:t>   </a:t>
            </a:r>
            <a:r>
              <a:rPr lang="en-US" sz="2200" b="1" dirty="0" err="1">
                <a:ea typeface="+mn-lt"/>
                <a:cs typeface="+mn-lt"/>
              </a:rPr>
              <a:t>сибирскую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нефть</a:t>
            </a:r>
            <a:r>
              <a:rPr lang="en-US" sz="2200" b="1" dirty="0">
                <a:ea typeface="+mn-lt"/>
                <a:cs typeface="+mn-lt"/>
              </a:rPr>
              <a:t> .  В </a:t>
            </a:r>
            <a:r>
              <a:rPr lang="en-US" sz="2200" b="1" dirty="0" err="1">
                <a:ea typeface="+mn-lt"/>
                <a:cs typeface="+mn-lt"/>
              </a:rPr>
              <a:t>память</a:t>
            </a:r>
            <a:r>
              <a:rPr lang="en-US" sz="2200" b="1" dirty="0">
                <a:ea typeface="+mn-lt"/>
                <a:cs typeface="+mn-lt"/>
              </a:rPr>
              <a:t> о </a:t>
            </a:r>
            <a:r>
              <a:rPr lang="en-US" sz="2200" b="1" dirty="0" err="1">
                <a:ea typeface="+mn-lt"/>
                <a:cs typeface="+mn-lt"/>
              </a:rPr>
              <a:t>нем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был</a:t>
            </a:r>
            <a:r>
              <a:rPr lang="en-US" sz="2200" b="1" dirty="0">
                <a:ea typeface="+mn-lt"/>
                <a:cs typeface="+mn-lt"/>
              </a:rPr>
              <a:t>  </a:t>
            </a:r>
            <a:r>
              <a:rPr lang="en-US" sz="2200" b="1" dirty="0" err="1">
                <a:ea typeface="+mn-lt"/>
                <a:cs typeface="+mn-lt"/>
              </a:rPr>
              <a:t>сохранен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этот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дом</a:t>
            </a:r>
            <a:r>
              <a:rPr lang="en-US" sz="2200" b="1" dirty="0">
                <a:ea typeface="+mn-lt"/>
                <a:cs typeface="+mn-lt"/>
              </a:rPr>
              <a:t>  и </a:t>
            </a:r>
            <a:r>
              <a:rPr lang="en-US" sz="2200" b="1" dirty="0" err="1">
                <a:ea typeface="+mn-lt"/>
                <a:cs typeface="+mn-lt"/>
              </a:rPr>
              <a:t>создан</a:t>
            </a:r>
            <a:r>
              <a:rPr lang="en-US" sz="2200" b="1" dirty="0">
                <a:ea typeface="+mn-lt"/>
                <a:cs typeface="+mn-lt"/>
              </a:rPr>
              <a:t>  </a:t>
            </a:r>
            <a:r>
              <a:rPr lang="en-US" sz="2200" b="1" dirty="0" err="1">
                <a:ea typeface="+mn-lt"/>
                <a:cs typeface="+mn-lt"/>
              </a:rPr>
              <a:t>целый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мемориальный</a:t>
            </a:r>
            <a:r>
              <a:rPr lang="en-US" sz="2200" b="1" dirty="0">
                <a:ea typeface="+mn-lt"/>
                <a:cs typeface="+mn-lt"/>
              </a:rPr>
              <a:t>  </a:t>
            </a:r>
            <a:r>
              <a:rPr lang="en-US" sz="2200" b="1" dirty="0" err="1">
                <a:ea typeface="+mn-lt"/>
                <a:cs typeface="+mn-lt"/>
              </a:rPr>
              <a:t>комплекс</a:t>
            </a:r>
            <a:r>
              <a:rPr lang="en-US" sz="2200" b="1" dirty="0">
                <a:ea typeface="+mn-lt"/>
                <a:cs typeface="+mn-lt"/>
              </a:rPr>
              <a:t> с </a:t>
            </a:r>
            <a:r>
              <a:rPr lang="en-US" sz="2200" b="1" dirty="0" err="1">
                <a:ea typeface="+mn-lt"/>
                <a:cs typeface="+mn-lt"/>
              </a:rPr>
              <a:t>экспонатами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по</a:t>
            </a:r>
            <a:r>
              <a:rPr lang="en-US" sz="2200" b="1" dirty="0">
                <a:ea typeface="+mn-lt"/>
                <a:cs typeface="+mn-lt"/>
              </a:rPr>
              <a:t>   </a:t>
            </a:r>
            <a:r>
              <a:rPr lang="en-US" sz="2200" b="1" dirty="0" err="1">
                <a:ea typeface="+mn-lt"/>
                <a:cs typeface="+mn-lt"/>
              </a:rPr>
              <a:t>теме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геологоразведки</a:t>
            </a:r>
            <a:r>
              <a:rPr lang="en-US" sz="2200" b="1" dirty="0">
                <a:ea typeface="+mn-lt"/>
                <a:cs typeface="+mn-lt"/>
              </a:rPr>
              <a:t> , </a:t>
            </a:r>
            <a:r>
              <a:rPr lang="en-US" sz="2200" b="1" dirty="0" err="1">
                <a:ea typeface="+mn-lt"/>
                <a:cs typeface="+mn-lt"/>
              </a:rPr>
              <a:t>нефте</a:t>
            </a:r>
            <a:r>
              <a:rPr lang="en-US" sz="2200" b="1" dirty="0">
                <a:ea typeface="+mn-lt"/>
                <a:cs typeface="+mn-lt"/>
              </a:rPr>
              <a:t>-  и </a:t>
            </a:r>
            <a:r>
              <a:rPr lang="en-US" sz="2200" b="1" dirty="0" err="1">
                <a:ea typeface="+mn-lt"/>
                <a:cs typeface="+mn-lt"/>
              </a:rPr>
              <a:t>газодобычи</a:t>
            </a:r>
            <a:r>
              <a:rPr lang="en-US" sz="2200" b="1" dirty="0">
                <a:ea typeface="+mn-lt"/>
                <a:cs typeface="+mn-lt"/>
              </a:rPr>
              <a:t>. </a:t>
            </a:r>
            <a:r>
              <a:rPr lang="en-US" sz="2200" b="1" dirty="0" err="1">
                <a:ea typeface="+mn-lt"/>
                <a:cs typeface="+mn-lt"/>
              </a:rPr>
              <a:t>Изба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находилась</a:t>
            </a:r>
            <a:r>
              <a:rPr lang="en-US" sz="2200" b="1" dirty="0">
                <a:ea typeface="+mn-lt"/>
                <a:cs typeface="+mn-lt"/>
              </a:rPr>
              <a:t>  в </a:t>
            </a:r>
            <a:r>
              <a:rPr lang="en-US" sz="2200" b="1" dirty="0" err="1">
                <a:ea typeface="+mn-lt"/>
                <a:cs typeface="+mn-lt"/>
              </a:rPr>
              <a:t>Кемеровской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области</a:t>
            </a:r>
            <a:r>
              <a:rPr lang="en-US" sz="2200" b="1" dirty="0">
                <a:ea typeface="+mn-lt"/>
                <a:cs typeface="+mn-lt"/>
              </a:rPr>
              <a:t>.  </a:t>
            </a:r>
            <a:r>
              <a:rPr lang="en-US" sz="2200" b="1" dirty="0" err="1">
                <a:ea typeface="+mn-lt"/>
                <a:cs typeface="+mn-lt"/>
              </a:rPr>
              <a:t>Ее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разобрали</a:t>
            </a:r>
            <a:r>
              <a:rPr lang="en-US" sz="2200" b="1" dirty="0">
                <a:ea typeface="+mn-lt"/>
                <a:cs typeface="+mn-lt"/>
              </a:rPr>
              <a:t> , </a:t>
            </a:r>
            <a:r>
              <a:rPr lang="en-US" sz="2200" b="1" dirty="0" err="1">
                <a:ea typeface="+mn-lt"/>
                <a:cs typeface="+mn-lt"/>
              </a:rPr>
              <a:t>привезли</a:t>
            </a:r>
            <a:r>
              <a:rPr lang="en-US" sz="2200" b="1" dirty="0">
                <a:ea typeface="+mn-lt"/>
                <a:cs typeface="+mn-lt"/>
              </a:rPr>
              <a:t>  и </a:t>
            </a:r>
            <a:r>
              <a:rPr lang="en-US" sz="2200" b="1" dirty="0" err="1">
                <a:ea typeface="+mn-lt"/>
                <a:cs typeface="+mn-lt"/>
              </a:rPr>
              <a:t>установили</a:t>
            </a:r>
            <a:r>
              <a:rPr lang="en-US" sz="2200" b="1" dirty="0">
                <a:ea typeface="+mn-lt"/>
                <a:cs typeface="+mn-lt"/>
              </a:rPr>
              <a:t>  в </a:t>
            </a:r>
            <a:r>
              <a:rPr lang="en-US" sz="2200" b="1" dirty="0" err="1">
                <a:ea typeface="+mn-lt"/>
                <a:cs typeface="+mn-lt"/>
              </a:rPr>
              <a:t>Сургуте</a:t>
            </a:r>
            <a:r>
              <a:rPr lang="en-US" sz="2200" b="1" dirty="0">
                <a:ea typeface="+mn-lt"/>
                <a:cs typeface="+mn-lt"/>
              </a:rPr>
              <a:t> .</a:t>
            </a:r>
            <a:endParaRPr lang="en-US" sz="2200" b="1" dirty="0"/>
          </a:p>
          <a:p>
            <a:pPr algn="ctr">
              <a:lnSpc>
                <a:spcPct val="90000"/>
              </a:lnSpc>
            </a:pPr>
            <a:r>
              <a:rPr lang="en-US" sz="2200" b="1" dirty="0" err="1">
                <a:ea typeface="+mn-lt"/>
                <a:cs typeface="+mn-lt"/>
              </a:rPr>
              <a:t>Адрес</a:t>
            </a:r>
            <a:r>
              <a:rPr lang="en-US" sz="2200" b="1" dirty="0">
                <a:ea typeface="+mn-lt"/>
                <a:cs typeface="+mn-lt"/>
              </a:rPr>
              <a:t> : </a:t>
            </a:r>
            <a:r>
              <a:rPr lang="en-US" sz="2200" b="1" dirty="0" err="1">
                <a:ea typeface="+mn-lt"/>
                <a:cs typeface="+mn-lt"/>
              </a:rPr>
              <a:t>ул</a:t>
            </a:r>
            <a:r>
              <a:rPr lang="en-US" sz="2200" b="1" dirty="0">
                <a:ea typeface="+mn-lt"/>
                <a:cs typeface="+mn-lt"/>
              </a:rPr>
              <a:t>.  </a:t>
            </a:r>
            <a:r>
              <a:rPr lang="en-US" sz="2200" b="1" dirty="0" err="1">
                <a:ea typeface="+mn-lt"/>
                <a:cs typeface="+mn-lt"/>
              </a:rPr>
              <a:t>Терешковой</a:t>
            </a:r>
            <a:r>
              <a:rPr lang="en-US" sz="2200" b="1" dirty="0">
                <a:ea typeface="+mn-lt"/>
                <a:cs typeface="+mn-lt"/>
              </a:rPr>
              <a:t>, 49</a:t>
            </a:r>
            <a:endParaRPr lang="en-US" sz="2200" b="1" dirty="0"/>
          </a:p>
          <a:p>
            <a:pPr algn="ctr">
              <a:lnSpc>
                <a:spcPct val="90000"/>
              </a:lnSpc>
            </a:pPr>
            <a:r>
              <a:rPr lang="en-US" sz="2200" b="1" dirty="0" err="1">
                <a:ea typeface="+mn-lt"/>
                <a:cs typeface="+mn-lt"/>
              </a:rPr>
              <a:t>Стоимость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билетов</a:t>
            </a:r>
            <a:r>
              <a:rPr lang="en-US" sz="2200" b="1" dirty="0">
                <a:ea typeface="+mn-lt"/>
                <a:cs typeface="+mn-lt"/>
              </a:rPr>
              <a:t>  </a:t>
            </a:r>
            <a:r>
              <a:rPr lang="en-US" sz="2200" b="1" dirty="0" err="1">
                <a:ea typeface="+mn-lt"/>
                <a:cs typeface="+mn-lt"/>
              </a:rPr>
              <a:t>от</a:t>
            </a:r>
            <a:r>
              <a:rPr lang="en-US" sz="2200" b="1" dirty="0">
                <a:ea typeface="+mn-lt"/>
                <a:cs typeface="+mn-lt"/>
              </a:rPr>
              <a:t>  80 </a:t>
            </a:r>
            <a:r>
              <a:rPr lang="en-US" sz="2200" b="1" dirty="0" err="1">
                <a:ea typeface="+mn-lt"/>
                <a:cs typeface="+mn-lt"/>
              </a:rPr>
              <a:t>р</a:t>
            </a:r>
            <a:r>
              <a:rPr lang="en-US" sz="1900" dirty="0" err="1">
                <a:ea typeface="+mn-lt"/>
                <a:cs typeface="+mn-lt"/>
              </a:rPr>
              <a:t>уб</a:t>
            </a:r>
            <a:r>
              <a:rPr lang="en-US" sz="1900" dirty="0">
                <a:ea typeface="+mn-lt"/>
                <a:cs typeface="+mn-lt"/>
              </a:rPr>
              <a:t> .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Рисунок 4" descr="Изображение выглядит как трава, внешний, здание,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A63F0737-6118-47C1-A429-937C7FD7B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0" r="1" b="1"/>
          <a:stretch/>
        </p:blipFill>
        <p:spPr>
          <a:xfrm>
            <a:off x="5605008" y="1337481"/>
            <a:ext cx="6237359" cy="454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22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здание, дорога, ул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2CF04AB-B341-4611-8491-6DAE4A72A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4" r="3662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50085-A692-441D-B714-E72092BD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29" y="28434"/>
            <a:ext cx="5260680" cy="1752599"/>
          </a:xfrm>
        </p:spPr>
        <p:txBody>
          <a:bodyPr>
            <a:normAutofit/>
          </a:bodyPr>
          <a:lstStyle/>
          <a:p>
            <a:r>
              <a:rPr lang="ru-RU" b="1" dirty="0"/>
              <a:t>Историко-культурный центр Старый Сургут.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E9663B8-ACAE-43AB-8354-470F060B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47" y="2224585"/>
            <a:ext cx="5828018" cy="4189863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 err="1">
                <a:ea typeface="+mn-lt"/>
                <a:cs typeface="+mn-lt"/>
              </a:rPr>
              <a:t>Целый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комплекс</a:t>
            </a:r>
            <a:r>
              <a:rPr lang="en-US" sz="2600" b="1" dirty="0">
                <a:ea typeface="+mn-lt"/>
                <a:cs typeface="+mn-lt"/>
              </a:rPr>
              <a:t> , в </a:t>
            </a:r>
            <a:r>
              <a:rPr lang="ru-RU" sz="2600" b="1" dirty="0" smtClean="0">
                <a:ea typeface="+mn-lt"/>
                <a:cs typeface="+mn-lt"/>
              </a:rPr>
              <a:t>к</a:t>
            </a:r>
            <a:r>
              <a:rPr lang="en-US" sz="2600" b="1" dirty="0" err="1" smtClean="0">
                <a:ea typeface="+mn-lt"/>
                <a:cs typeface="+mn-lt"/>
              </a:rPr>
              <a:t>отором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представлены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деревянные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дома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начала</a:t>
            </a:r>
            <a:r>
              <a:rPr lang="en-US" sz="2600" b="1" dirty="0">
                <a:ea typeface="+mn-lt"/>
                <a:cs typeface="+mn-lt"/>
              </a:rPr>
              <a:t>  20 </a:t>
            </a:r>
            <a:r>
              <a:rPr lang="en-US" sz="2600" b="1" dirty="0" err="1">
                <a:ea typeface="+mn-lt"/>
                <a:cs typeface="+mn-lt"/>
              </a:rPr>
              <a:t>века</a:t>
            </a:r>
            <a:r>
              <a:rPr lang="en-US" sz="2600" b="1" dirty="0">
                <a:ea typeface="+mn-lt"/>
                <a:cs typeface="+mn-lt"/>
              </a:rPr>
              <a:t> .  </a:t>
            </a:r>
            <a:r>
              <a:rPr lang="en-US" sz="2600" b="1" dirty="0" err="1">
                <a:ea typeface="+mn-lt"/>
                <a:cs typeface="+mn-lt"/>
              </a:rPr>
              <a:t>Всего</a:t>
            </a:r>
            <a:r>
              <a:rPr lang="en-US" sz="2600" b="1" dirty="0">
                <a:ea typeface="+mn-lt"/>
                <a:cs typeface="+mn-lt"/>
              </a:rPr>
              <a:t> </a:t>
            </a:r>
            <a:r>
              <a:rPr lang="en-US" sz="2600" b="1" dirty="0" err="1">
                <a:ea typeface="+mn-lt"/>
                <a:cs typeface="+mn-lt"/>
              </a:rPr>
              <a:t>их</a:t>
            </a:r>
            <a:r>
              <a:rPr lang="en-US" sz="2600" b="1" dirty="0">
                <a:ea typeface="+mn-lt"/>
                <a:cs typeface="+mn-lt"/>
              </a:rPr>
              <a:t>  14. </a:t>
            </a:r>
            <a:r>
              <a:rPr lang="en-US" sz="2600" b="1" dirty="0" err="1">
                <a:ea typeface="+mn-lt"/>
                <a:cs typeface="+mn-lt"/>
              </a:rPr>
              <a:t>Каждый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дом</a:t>
            </a:r>
            <a:r>
              <a:rPr lang="en-US" sz="2600" b="1" dirty="0">
                <a:ea typeface="+mn-lt"/>
                <a:cs typeface="+mn-lt"/>
              </a:rPr>
              <a:t>  </a:t>
            </a:r>
            <a:r>
              <a:rPr lang="en-US" sz="2600" b="1" dirty="0" err="1">
                <a:ea typeface="+mn-lt"/>
                <a:cs typeface="+mn-lt"/>
              </a:rPr>
              <a:t>имеет</a:t>
            </a:r>
            <a:r>
              <a:rPr lang="en-US" sz="2600" b="1" dirty="0">
                <a:ea typeface="+mn-lt"/>
                <a:cs typeface="+mn-lt"/>
              </a:rPr>
              <a:t> </a:t>
            </a:r>
            <a:r>
              <a:rPr lang="en-US" sz="2600" b="1" dirty="0" err="1">
                <a:ea typeface="+mn-lt"/>
                <a:cs typeface="+mn-lt"/>
              </a:rPr>
              <a:t>свою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тематику</a:t>
            </a:r>
            <a:r>
              <a:rPr lang="en-US" sz="2600" b="1" dirty="0">
                <a:ea typeface="+mn-lt"/>
                <a:cs typeface="+mn-lt"/>
              </a:rPr>
              <a:t> : </a:t>
            </a:r>
            <a:r>
              <a:rPr lang="en-US" sz="2600" b="1" dirty="0" err="1">
                <a:ea typeface="+mn-lt"/>
                <a:cs typeface="+mn-lt"/>
              </a:rPr>
              <a:t>журналистов</a:t>
            </a:r>
            <a:r>
              <a:rPr lang="en-US" sz="2600" b="1" dirty="0">
                <a:ea typeface="+mn-lt"/>
                <a:cs typeface="+mn-lt"/>
              </a:rPr>
              <a:t> , </a:t>
            </a:r>
            <a:r>
              <a:rPr lang="en-US" sz="2600" b="1" dirty="0" err="1">
                <a:ea typeface="+mn-lt"/>
                <a:cs typeface="+mn-lt"/>
              </a:rPr>
              <a:t>казачества</a:t>
            </a:r>
            <a:r>
              <a:rPr lang="en-US" sz="2600" b="1" dirty="0">
                <a:ea typeface="+mn-lt"/>
                <a:cs typeface="+mn-lt"/>
              </a:rPr>
              <a:t> , </a:t>
            </a:r>
            <a:r>
              <a:rPr lang="en-US" sz="2600" b="1" dirty="0" err="1">
                <a:ea typeface="+mn-lt"/>
                <a:cs typeface="+mn-lt"/>
              </a:rPr>
              <a:t>природы</a:t>
            </a:r>
            <a:r>
              <a:rPr lang="en-US" sz="2600" b="1" dirty="0">
                <a:ea typeface="+mn-lt"/>
                <a:cs typeface="+mn-lt"/>
              </a:rPr>
              <a:t> , </a:t>
            </a:r>
            <a:r>
              <a:rPr lang="en-US" sz="2600" b="1" dirty="0" err="1">
                <a:ea typeface="+mn-lt"/>
                <a:cs typeface="+mn-lt"/>
              </a:rPr>
              <a:t>коренных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северных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народов</a:t>
            </a:r>
            <a:r>
              <a:rPr lang="en-US" sz="2600" b="1" dirty="0">
                <a:ea typeface="+mn-lt"/>
                <a:cs typeface="+mn-lt"/>
              </a:rPr>
              <a:t>  и </a:t>
            </a:r>
            <a:r>
              <a:rPr lang="en-US" sz="2600" b="1" dirty="0" err="1">
                <a:ea typeface="+mn-lt"/>
                <a:cs typeface="+mn-lt"/>
              </a:rPr>
              <a:t>показывает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достопримечательности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Сургута</a:t>
            </a:r>
            <a:r>
              <a:rPr lang="en-US" sz="2600" b="1" dirty="0">
                <a:ea typeface="+mn-lt"/>
                <a:cs typeface="+mn-lt"/>
              </a:rPr>
              <a:t>   с </a:t>
            </a:r>
            <a:r>
              <a:rPr lang="en-US" sz="2600" b="1" dirty="0" err="1">
                <a:ea typeface="+mn-lt"/>
                <a:cs typeface="+mn-lt"/>
              </a:rPr>
              <a:t>фото</a:t>
            </a:r>
            <a:r>
              <a:rPr lang="en-US" sz="2600" b="1" dirty="0">
                <a:ea typeface="+mn-lt"/>
                <a:cs typeface="+mn-lt"/>
              </a:rPr>
              <a:t>   и </a:t>
            </a:r>
            <a:r>
              <a:rPr lang="en-US" sz="2600" b="1" dirty="0" err="1">
                <a:ea typeface="+mn-lt"/>
                <a:cs typeface="+mn-lt"/>
              </a:rPr>
              <a:t>названиями</a:t>
            </a:r>
            <a:r>
              <a:rPr lang="en-US" sz="2600" b="1" dirty="0">
                <a:ea typeface="+mn-lt"/>
                <a:cs typeface="+mn-lt"/>
              </a:rPr>
              <a:t> </a:t>
            </a:r>
            <a:r>
              <a:rPr lang="en-US" sz="2600" b="1" dirty="0" err="1">
                <a:ea typeface="+mn-lt"/>
                <a:cs typeface="+mn-lt"/>
              </a:rPr>
              <a:t>исторических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построек</a:t>
            </a:r>
            <a:r>
              <a:rPr lang="en-US" sz="2600" b="1" dirty="0">
                <a:ea typeface="+mn-lt"/>
                <a:cs typeface="+mn-lt"/>
              </a:rPr>
              <a:t> .</a:t>
            </a:r>
            <a:endParaRPr lang="en-US" sz="2600" b="1" dirty="0"/>
          </a:p>
          <a:p>
            <a:pPr algn="ctr">
              <a:lnSpc>
                <a:spcPct val="90000"/>
              </a:lnSpc>
            </a:pPr>
            <a:r>
              <a:rPr lang="en-US" sz="2600" b="1" dirty="0" err="1">
                <a:ea typeface="+mn-lt"/>
                <a:cs typeface="+mn-lt"/>
              </a:rPr>
              <a:t>Адрес</a:t>
            </a:r>
            <a:r>
              <a:rPr lang="en-US" sz="2600" b="1" dirty="0">
                <a:ea typeface="+mn-lt"/>
                <a:cs typeface="+mn-lt"/>
              </a:rPr>
              <a:t> : </a:t>
            </a:r>
            <a:r>
              <a:rPr lang="en-US" sz="2600" b="1" dirty="0" err="1">
                <a:ea typeface="+mn-lt"/>
                <a:cs typeface="+mn-lt"/>
              </a:rPr>
              <a:t>ул</a:t>
            </a:r>
            <a:r>
              <a:rPr lang="en-US" sz="2600" b="1" dirty="0">
                <a:ea typeface="+mn-lt"/>
                <a:cs typeface="+mn-lt"/>
              </a:rPr>
              <a:t> . </a:t>
            </a:r>
            <a:r>
              <a:rPr lang="en-US" sz="2600" b="1" dirty="0" err="1">
                <a:ea typeface="+mn-lt"/>
                <a:cs typeface="+mn-lt"/>
              </a:rPr>
              <a:t>Энергетиков</a:t>
            </a:r>
            <a:r>
              <a:rPr lang="en-US" sz="2600" b="1" dirty="0">
                <a:ea typeface="+mn-lt"/>
                <a:cs typeface="+mn-lt"/>
              </a:rPr>
              <a:t> , 2</a:t>
            </a:r>
            <a:endParaRPr lang="en-US" sz="2600" b="1" dirty="0"/>
          </a:p>
          <a:p>
            <a:pPr algn="ctr">
              <a:lnSpc>
                <a:spcPct val="90000"/>
              </a:lnSpc>
            </a:pPr>
            <a:r>
              <a:rPr lang="en-US" sz="2600" b="1" dirty="0" err="1">
                <a:ea typeface="+mn-lt"/>
                <a:cs typeface="+mn-lt"/>
              </a:rPr>
              <a:t>Время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работы</a:t>
            </a:r>
            <a:r>
              <a:rPr lang="en-US" sz="2600" b="1" dirty="0">
                <a:ea typeface="+mn-lt"/>
                <a:cs typeface="+mn-lt"/>
              </a:rPr>
              <a:t> : </a:t>
            </a:r>
            <a:r>
              <a:rPr lang="en-US" sz="2600" b="1" dirty="0" err="1">
                <a:ea typeface="+mn-lt"/>
                <a:cs typeface="+mn-lt"/>
              </a:rPr>
              <a:t>ср-вс</a:t>
            </a:r>
            <a:r>
              <a:rPr lang="en-US" sz="2600" b="1" dirty="0">
                <a:ea typeface="+mn-lt"/>
                <a:cs typeface="+mn-lt"/>
              </a:rPr>
              <a:t> . с 10 </a:t>
            </a:r>
            <a:r>
              <a:rPr lang="en-US" sz="2600" b="1" dirty="0" err="1">
                <a:ea typeface="+mn-lt"/>
                <a:cs typeface="+mn-lt"/>
              </a:rPr>
              <a:t>до</a:t>
            </a:r>
            <a:r>
              <a:rPr lang="en-US" sz="2600" b="1" dirty="0">
                <a:ea typeface="+mn-lt"/>
                <a:cs typeface="+mn-lt"/>
              </a:rPr>
              <a:t> 18  </a:t>
            </a:r>
            <a:r>
              <a:rPr lang="en-US" sz="2600" b="1" dirty="0" err="1">
                <a:ea typeface="+mn-lt"/>
                <a:cs typeface="+mn-lt"/>
              </a:rPr>
              <a:t>час</a:t>
            </a:r>
            <a:r>
              <a:rPr lang="en-US" sz="2600" b="1" dirty="0">
                <a:ea typeface="+mn-lt"/>
                <a:cs typeface="+mn-lt"/>
              </a:rPr>
              <a:t>.</a:t>
            </a:r>
            <a:endParaRPr lang="en-US" sz="2600" b="1" dirty="0"/>
          </a:p>
          <a:p>
            <a:pPr algn="ctr">
              <a:lnSpc>
                <a:spcPct val="90000"/>
              </a:lnSpc>
            </a:pPr>
            <a:r>
              <a:rPr lang="en-US" sz="2600" b="1" dirty="0" err="1">
                <a:ea typeface="+mn-lt"/>
                <a:cs typeface="+mn-lt"/>
              </a:rPr>
              <a:t>Стоимость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билетов</a:t>
            </a:r>
            <a:r>
              <a:rPr lang="en-US" sz="2600" b="1" dirty="0">
                <a:ea typeface="+mn-lt"/>
                <a:cs typeface="+mn-lt"/>
              </a:rPr>
              <a:t>  </a:t>
            </a:r>
            <a:r>
              <a:rPr lang="en-US" sz="2600" b="1" dirty="0" err="1">
                <a:ea typeface="+mn-lt"/>
                <a:cs typeface="+mn-lt"/>
              </a:rPr>
              <a:t>от</a:t>
            </a:r>
            <a:r>
              <a:rPr lang="en-US" sz="2600" b="1" dirty="0">
                <a:ea typeface="+mn-lt"/>
                <a:cs typeface="+mn-lt"/>
              </a:rPr>
              <a:t>  30 </a:t>
            </a:r>
            <a:r>
              <a:rPr lang="en-US" sz="2600" b="1" dirty="0" err="1">
                <a:ea typeface="+mn-lt"/>
                <a:cs typeface="+mn-lt"/>
              </a:rPr>
              <a:t>до</a:t>
            </a:r>
            <a:r>
              <a:rPr lang="en-US" sz="2600" b="1" dirty="0">
                <a:ea typeface="+mn-lt"/>
                <a:cs typeface="+mn-lt"/>
              </a:rPr>
              <a:t>  150  </a:t>
            </a:r>
            <a:r>
              <a:rPr lang="en-US" sz="2600" b="1" dirty="0" err="1">
                <a:ea typeface="+mn-lt"/>
                <a:cs typeface="+mn-lt"/>
              </a:rPr>
              <a:t>руб</a:t>
            </a:r>
            <a:r>
              <a:rPr lang="en-US" sz="2600" b="1" dirty="0">
                <a:ea typeface="+mn-lt"/>
                <a:cs typeface="+mn-lt"/>
              </a:rPr>
              <a:t>.</a:t>
            </a:r>
            <a:endParaRPr lang="en-US" sz="2600" b="1" dirty="0"/>
          </a:p>
          <a:p>
            <a:pPr>
              <a:lnSpc>
                <a:spcPct val="90000"/>
              </a:lnSpc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3893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749" y="212238"/>
            <a:ext cx="10018713" cy="85639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Виртуальные экскурсии от ИКЦ «Старый Сургут»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02" b="4973"/>
          <a:stretch/>
        </p:blipFill>
        <p:spPr>
          <a:xfrm>
            <a:off x="1494945" y="1594350"/>
            <a:ext cx="4998720" cy="2825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612" t="11627" r="20970" b="7060"/>
          <a:stretch/>
        </p:blipFill>
        <p:spPr>
          <a:xfrm>
            <a:off x="6851177" y="1594350"/>
            <a:ext cx="4790364" cy="4315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54749" y="4614472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https://stariy-surgut.ru/panorama/index.html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8105" y="51449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https://yandex.ru/video/preview/?text=</a:t>
            </a:r>
            <a:r>
              <a:rPr lang="ru-RU" dirty="0"/>
              <a:t>виртуальные%20экскурсии%20сургут&amp;</a:t>
            </a:r>
            <a:r>
              <a:rPr lang="en-US" dirty="0"/>
              <a:t>path=</a:t>
            </a:r>
            <a:r>
              <a:rPr lang="en-US" dirty="0" err="1"/>
              <a:t>wizard&amp;parent-reqid</a:t>
            </a:r>
            <a:r>
              <a:rPr lang="en-US" dirty="0"/>
              <a:t>=1611588877906126-117765385699927423000107-production-app-host-vla-web-yp-79&amp;wiz_type=</a:t>
            </a:r>
            <a:r>
              <a:rPr lang="en-US" dirty="0" err="1"/>
              <a:t>vital&amp;filmId</a:t>
            </a:r>
            <a:r>
              <a:rPr lang="en-US" dirty="0"/>
              <a:t>=2722204095851976569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02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47854D2-C2B1-4273-BEE8-C059778BC5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A4E875-040F-4F4E-A5A7-1188084B7F3F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646C36-D994-4DBD-9A53-9B2DFD8D7208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tf56160789</Template>
  <TotalTime>20</TotalTime>
  <Words>237</Words>
  <Application>Microsoft Office PowerPoint</Application>
  <PresentationFormat>Широкоэкранный</PresentationFormat>
  <Paragraphs>48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Виртуальные экскурсии как часть развивающей среды для дошкольников при знакомстве с городом.</vt:lpstr>
      <vt:lpstr>         Немного истории.</vt:lpstr>
      <vt:lpstr>  Памятник основателям города  </vt:lpstr>
      <vt:lpstr>Презентация PowerPoint</vt:lpstr>
      <vt:lpstr>Виртуальные экскурсии от Краеведческого музея</vt:lpstr>
      <vt:lpstr>Музей Купеческая усадьба.</vt:lpstr>
      <vt:lpstr>Дом Ф.К. Салманова.</vt:lpstr>
      <vt:lpstr>Историко-культурный центр Старый Сургут.</vt:lpstr>
      <vt:lpstr>Виртуальные экскурсии от ИКЦ «Старый Сургут»</vt:lpstr>
      <vt:lpstr>Памятник Черный лис.</vt:lpstr>
      <vt:lpstr>Музыкально-драматический театр.</vt:lpstr>
      <vt:lpstr>Югорский мост.</vt:lpstr>
      <vt:lpstr>Соборная мечеть.</vt:lpstr>
      <vt:lpstr>Мемориал Славы.</vt:lpstr>
      <vt:lpstr>Храм Преображения Господня.</vt:lpstr>
      <vt:lpstr>Спасибо  за  внимание 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/>
  <cp:lastModifiedBy>Оксана</cp:lastModifiedBy>
  <cp:revision>199</cp:revision>
  <dcterms:created xsi:type="dcterms:W3CDTF">2021-01-23T10:33:16Z</dcterms:created>
  <dcterms:modified xsi:type="dcterms:W3CDTF">2021-01-25T15:52:49Z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